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56" r:id="rId3"/>
    <p:sldId id="288" r:id="rId4"/>
    <p:sldId id="295" r:id="rId5"/>
    <p:sldId id="304" r:id="rId6"/>
    <p:sldId id="305" r:id="rId7"/>
    <p:sldId id="300" r:id="rId8"/>
    <p:sldId id="298" r:id="rId9"/>
    <p:sldId id="282" r:id="rId10"/>
    <p:sldId id="296" r:id="rId11"/>
    <p:sldId id="308" r:id="rId12"/>
    <p:sldId id="306" r:id="rId13"/>
    <p:sldId id="307" r:id="rId14"/>
    <p:sldId id="285" r:id="rId15"/>
    <p:sldId id="272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FF00"/>
    <a:srgbClr val="944B4B"/>
    <a:srgbClr val="FF3300"/>
    <a:srgbClr val="66FFCC"/>
    <a:srgbClr val="CCFFCC"/>
    <a:srgbClr val="F2E5D5"/>
    <a:srgbClr val="FFF7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 autoAdjust="0"/>
    <p:restoredTop sz="93509" autoAdjust="0"/>
  </p:normalViewPr>
  <p:slideViewPr>
    <p:cSldViewPr>
      <p:cViewPr varScale="1">
        <p:scale>
          <a:sx n="98" d="100"/>
          <a:sy n="98" d="100"/>
        </p:scale>
        <p:origin x="20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B30EB1-87E0-4192-B13D-DCC5A3AA6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5944F-3405-44BD-9726-984081BE6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0861EA-FB71-4968-9CCB-81241C89EFB9}" type="datetimeFigureOut">
              <a:rPr lang="en-US"/>
              <a:pPr>
                <a:defRPr/>
              </a:pPr>
              <a:t>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14C78-EAFE-48F0-8FD2-660465F6A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92D71-B5F2-4661-BFF4-4DBA9A5942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CAE911-42AE-4A7A-947E-9608AAA852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890537-6977-4CCE-98E4-AD2A664A2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3C68B0D-A95C-4984-B6FE-4EA61E0FD8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39EDA95-84CD-4774-8090-72A0492F14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D1793DA-BDAD-4158-A25B-65214E4D31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16427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BCE6350-4930-4BA7-9F0A-F609301BC6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5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06F7400-65A6-4DB7-B96D-03A9450DA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831265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1C38D3-88E2-4D01-B2B5-41D19527B5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84F63D2-C822-4142-9B99-42261D6CD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D9FB61B-9694-4D44-B872-BED44C1E0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2ACEBDE-E099-4C6D-B9A3-E9B25351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385B10-5B09-417D-9CF6-083755D8783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3556C0B-D0DA-4930-B80C-A25C552E5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752B00-1E7E-4617-9C5B-1952D320ED8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1C3CB08-637B-4190-BA1F-AB3B4D1CC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8DED889-DFDC-476A-9A69-A00BAE4D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Introductions: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1C0BCD8-E8B4-425E-B462-F95418174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6E58133-F674-437E-BE63-EF44093C1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6B20BAB-3573-4CD1-A59F-78F697C2B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A6CCDD-0105-4F09-93D6-E71796BABC7C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26101B0-5BE8-4DDE-909F-3C56BBB5E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ABE87E-8FF4-4ABB-BA50-E3F136644D0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04A7A53-8A82-4DF4-A727-57BD702ED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3B94BAE-AA3F-4BBC-839A-21D5001A8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/>
              <a:t>Note that “Part II” can only be taken after part I is completed.</a:t>
            </a:r>
          </a:p>
          <a:p>
            <a:pPr eaLnBrk="1" hangingPunct="1"/>
            <a:r>
              <a:rPr lang="en-US" altLang="en-US" dirty="0"/>
              <a:t>* Indicates by teacher/parent recommendation and on a first come – first served basis.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25A3CB1-81BF-413D-A5BF-17AC45D4D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A50BC66-C33A-4784-BF06-CF9A144F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B150DEC-2C92-413C-8D57-A5E262D91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9DB409-278E-47DA-A93E-3409FD15BD8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D04579B-12D0-44C2-BABF-1D0B33D9F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FA35A3C-14DD-4F91-945A-4058600BE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43DD44B-5CC0-4F07-9CFF-40B01FB2C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C7FCF2-D422-4C40-964D-100A48937424}" type="slidenum">
              <a:rPr lang="en-US" altLang="en-US" sz="1200" smtClean="0"/>
              <a:pPr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99A463-829B-4597-8200-850D344A4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B889D7-F015-4AC3-8784-577881488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AF8FC4-90E3-4445-94CE-4FFDAC16E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367C-4669-4E43-A6D5-4165DA7D13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8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973399-45D0-4BA6-A51A-7A28D75B3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E0F308-1F46-450B-BABF-BBF9F4590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39D47-A5A7-4BF9-B666-096FB6F1B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0692-F246-4D15-B781-D23CC2C79B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281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3DBBD-C357-4B3A-99A7-67853B09B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AF5E4-AB95-4FAD-9E9F-D721AD5A4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B0A7DE-37B4-4E9B-B03F-FF421882E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A94F-F5B6-42D3-A3A0-AF83FB27B7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91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992B04-88E4-49EC-A213-B0EA55237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BF765-26FE-4B1D-B592-BEB20727A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BE149E-4144-4DDA-B561-56D49B603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70D8-3723-48A4-B922-B87BD76267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05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B46CA-1DDA-4FC7-8642-A0AD75B5A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7F548-8A6F-4335-9D71-A561B9F40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35348-1FF7-43F3-A63E-1FA4C3860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344D-55CF-4B8D-988B-19DEDBF1B7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0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9C2440-87BA-4B01-802B-5D84920F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B5E4C-A7D3-4247-A4C7-1DBC1954B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079F16-3CF6-46F9-9653-7E4EB4555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763B-7CB8-4A32-AC8F-682FE8C248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94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8001E-BA5C-43EA-8C3B-F8387D96C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BF5FB-22A5-4C41-8F5A-F12399F10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7B3AD-C54D-44FA-887A-EE68BF7FC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F2B9-50D9-431C-8EE0-91E0409331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090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F36E11-D4C8-44A3-B5CF-2F5932DAB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49945-3B30-4A69-B0C5-A6D6C447F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882CA-51CB-473D-9117-D54BE7355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9854-965C-4B8E-8926-F736C07EED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BB9E6-FDB2-4C46-A7B9-27BDD4834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64721-FA18-4B56-B4CC-C75757BD7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930EF-4A68-463A-B40D-ABDE18C0A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7806-FD55-4A37-9E34-01CAF07903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88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287011-2843-4889-8ADA-FB10E2F00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8845-0DD0-4BF9-A964-60803CD32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E1FBCD-5192-4A46-9614-027911CAB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1703B-27E6-4376-ADBE-29B106EFBD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83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CF4469-ABEF-4ADD-8E57-839427630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C4B47E-F956-4DCD-854A-48CFAF9D2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5C8CB9-974A-41A8-8FBA-10ABF720A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FF72-10FE-4DF0-833F-C02D184426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359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83D817-91BD-4267-8E6C-75805B242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98245D-941E-47EE-A6B7-EC8CD3B3B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BA4092-E39E-4C4E-874A-C2FC7B83D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7D05-DA79-428A-985A-0EA6ADC94D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9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FCD43-9077-4F1F-BE61-5A1650529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930E4-ACEF-457F-9A52-5B1CAD91E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4767C-4279-4CCC-B3ED-A785AB71E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A7071-DE2D-4B89-8F8D-32D984A311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49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1B01A-7E3F-4A71-9775-7BA4291DB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84D4D-1798-43AF-AA11-47335D796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5212A-BD59-4C64-B533-06773C726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D28A-33C0-4A36-B83A-D4384EA8B2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86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598E02-0455-464B-8FBB-21CA76E5D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BF8030-5455-4E16-8B5A-8F4D982A1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DE36DB-96B0-4E9A-A4AC-074A26681D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CA4463-B987-4434-9259-14E0A63BD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2E5AC8-1103-4F39-B1AF-E06D80B4C9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A2CA8A-C7A1-4460-89DE-EB89151AB7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https://www.chippewavalleyschools.org/schools/high-schools/cvh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youtu.be/aps9P311S_8?si=T6FSCmLxYb-SF8F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ZrsarjgGn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vhsguidance.weebly.com/cvs-test-out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5A527613-F4A2-4515-969A-7693AC4C4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solidFill>
            <a:schemeClr val="bg1"/>
          </a:solidFill>
          <a:ln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i="1" dirty="0">
                <a:solidFill>
                  <a:srgbClr val="CC3300"/>
                </a:solidFill>
              </a:rPr>
              <a:t>Welcome</a:t>
            </a:r>
            <a:r>
              <a:rPr lang="en-US" altLang="en-US" sz="3200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rgbClr val="CC3300"/>
                </a:solidFill>
              </a:rPr>
              <a:t>Big Red </a:t>
            </a:r>
            <a:r>
              <a:rPr lang="en-US" altLang="en-US" sz="3200" dirty="0">
                <a:solidFill>
                  <a:srgbClr val="CC3300"/>
                </a:solidFill>
              </a:rPr>
              <a:t>Parents!</a:t>
            </a:r>
            <a:br>
              <a:rPr lang="en-US" altLang="en-US" sz="3200" dirty="0">
                <a:solidFill>
                  <a:srgbClr val="CC3300"/>
                </a:solidFill>
              </a:rPr>
            </a:br>
            <a:r>
              <a:rPr lang="en-US" altLang="en-US" sz="3200" dirty="0">
                <a:solidFill>
                  <a:srgbClr val="CC3300"/>
                </a:solidFill>
              </a:rPr>
              <a:t>Tips on Helping your Student Transition to </a:t>
            </a:r>
            <a:br>
              <a:rPr lang="en-US" altLang="en-US" sz="3200" dirty="0">
                <a:solidFill>
                  <a:srgbClr val="CC3300"/>
                </a:solidFill>
              </a:rPr>
            </a:br>
            <a:r>
              <a:rPr lang="en-US" altLang="en-US" sz="3200" dirty="0">
                <a:solidFill>
                  <a:srgbClr val="CC3300"/>
                </a:solidFill>
              </a:rPr>
              <a:t> High School Successfully</a:t>
            </a:r>
          </a:p>
        </p:txBody>
      </p:sp>
      <p:graphicFrame>
        <p:nvGraphicFramePr>
          <p:cNvPr id="45118" name="Group 1086">
            <a:extLst>
              <a:ext uri="{FF2B5EF4-FFF2-40B4-BE49-F238E27FC236}">
                <a16:creationId xmlns:a16="http://schemas.microsoft.com/office/drawing/2014/main" id="{293434B9-F4E9-4FEA-BC51-CFFF72A6273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46578910"/>
              </p:ext>
            </p:extLst>
          </p:nvPr>
        </p:nvGraphicFramePr>
        <p:xfrm>
          <a:off x="457200" y="1600200"/>
          <a:ext cx="8229600" cy="5230458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0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Provide love &amp; understanding – express your support and LISTEN to their concerns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</a:rPr>
                        <a:t>Help your student get organized and use an agenda routinely to mark down assignments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Help your student establish a distraction-free place to study with a regular study routine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Set clear limits and establish firm, but fair expectations.  Role model good behaviors including attending school every day and being on time.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Times New Roman" pitchFamily="18" charset="0"/>
                        </a:rPr>
                        <a:t>Discuss their four year and beyond plan – college, trade or specialty school? – talk to the school counselor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/>
                        </a:rPr>
                        <a:t>Communicate with teachers: attend open house, conferences and utilize their email or websites.</a:t>
                      </a:r>
                      <a:r>
                        <a:rPr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/>
                        </a:rPr>
                        <a:t>Login to Parent </a:t>
                      </a:r>
                      <a:r>
                        <a:rPr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/>
                        </a:rPr>
                        <a:t>Portal &amp;Request access to student's Schoology pages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091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Provide nutritious meals &amp; encourage regular exercise &amp; consistent, quality  sleep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Talk about the dangers of alcohol, tobacco &amp; other drug use &amp; social media; role play these scenarios &amp; discuss consequences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Get involved &amp; encourage your student to do the same</a:t>
                      </a:r>
                      <a: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: enjoy</a:t>
                      </a:r>
                      <a: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 all that </a:t>
                      </a:r>
                      <a: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Chippewa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Valley High </a:t>
                      </a:r>
                      <a:r>
                        <a:rPr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School offers!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17" name="Picture 5">
            <a:extLst>
              <a:ext uri="{FF2B5EF4-FFF2-40B4-BE49-F238E27FC236}">
                <a16:creationId xmlns:a16="http://schemas.microsoft.com/office/drawing/2014/main" id="{6E7510C7-D8BC-41A5-890F-3C42C099A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" y="27342"/>
            <a:ext cx="779815" cy="83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B71DE82-7A58-45A8-9EFC-5A7B91E83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rgbClr val="660033"/>
                </a:solidFill>
                <a:latin typeface="Comic Sans MS" panose="030F0702030302020204" pitchFamily="66" charset="0"/>
              </a:rPr>
              <a:t>Encourage Good Study </a:t>
            </a:r>
            <a:br>
              <a:rPr lang="en-US" altLang="en-US" sz="3600" b="1" i="1">
                <a:solidFill>
                  <a:srgbClr val="660033"/>
                </a:solidFill>
                <a:latin typeface="Comic Sans MS" panose="030F0702030302020204" pitchFamily="66" charset="0"/>
              </a:rPr>
            </a:br>
            <a:r>
              <a:rPr lang="en-US" altLang="en-US" sz="3600" b="1" i="1">
                <a:solidFill>
                  <a:srgbClr val="660033"/>
                </a:solidFill>
                <a:latin typeface="Comic Sans MS" panose="030F0702030302020204" pitchFamily="66" charset="0"/>
              </a:rPr>
              <a:t>Habits to Maintain Good Grades!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E0D42CEF-8044-4A6E-9B9F-850A609F1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" y="1066800"/>
            <a:ext cx="9128911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endParaRPr lang="en-US" b="1" i="1" dirty="0">
              <a:solidFill>
                <a:schemeClr val="accent4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</a:rPr>
              <a:t>Encourage your student to ATTEND EVERY DAY; to be attentive &amp; put phone away!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</a:rPr>
              <a:t>Communicate with their teachers, check Schoology &amp; PowerSchool pages for updates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/>
                <a:cs typeface="Times New Roman"/>
              </a:rPr>
              <a:t>Encourage studying nightly. Even if “homework” isn’t  given, students should </a:t>
            </a:r>
            <a:r>
              <a:rPr lang="en-US" sz="1800" b="1" u="sng" dirty="0">
                <a:solidFill>
                  <a:schemeClr val="accent2"/>
                </a:solidFill>
                <a:latin typeface="Times New Roman"/>
                <a:cs typeface="Times New Roman"/>
              </a:rPr>
              <a:t>spend about 20 minutes on each subject reviewing.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/>
                <a:cs typeface="Times New Roman"/>
              </a:rPr>
              <a:t>Provide a place free of distraction for your student to study.  Do NOT allow them to study in front of the TV or with their phone.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/>
                <a:cs typeface="Times New Roman"/>
              </a:rPr>
              <a:t>Encourage homework completion! Ignoring assignments = poor/failing grades!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/>
                <a:cs typeface="Times New Roman"/>
              </a:rPr>
              <a:t>Help your student get organized. Consider using Apps such as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Sigma Planner, My Study Life,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myHomework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Student Planner, Remember the Milk and Focus Keeper</a:t>
            </a:r>
            <a:r>
              <a:rPr lang="en-US" sz="1800" b="1" dirty="0">
                <a:solidFill>
                  <a:schemeClr val="accent2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</a:rPr>
              <a:t>Utilize FREE tutoring resources, such as </a:t>
            </a:r>
            <a:r>
              <a:rPr lang="en-US" sz="1800" b="1" u="sng" dirty="0">
                <a:solidFill>
                  <a:schemeClr val="accent2"/>
                </a:solidFill>
                <a:hlinkClick r:id="rId3"/>
              </a:rPr>
              <a:t>www.khanacademy.org</a:t>
            </a:r>
            <a:r>
              <a:rPr lang="en-US" sz="1800" b="1" u="sng" dirty="0">
                <a:solidFill>
                  <a:schemeClr val="accent2"/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 and after school Homework Club offered at CVHS.</a:t>
            </a:r>
            <a:endParaRPr lang="en-US" sz="1800" b="1" u="sng" dirty="0">
              <a:solidFill>
                <a:schemeClr val="accent2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</a:rPr>
              <a:t>Remember the importance of rest, relaxation, exercise, and a proper diet.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</a:rPr>
              <a:t>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</a:rPr>
              <a:t>    </a:t>
            </a:r>
            <a:r>
              <a:rPr lang="en-US" sz="1800" b="1" dirty="0">
                <a:solidFill>
                  <a:srgbClr val="C00000"/>
                </a:solidFill>
              </a:rPr>
              <a:t>If a student fails a core class, it MUST be repeated!  Encourage success the first time!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27DA3CA-BE38-453C-BFCD-BBDBA687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" y="76200"/>
            <a:ext cx="1219200" cy="12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chool Counseling / School Counseling">
            <a:extLst>
              <a:ext uri="{FF2B5EF4-FFF2-40B4-BE49-F238E27FC236}">
                <a16:creationId xmlns:a16="http://schemas.microsoft.com/office/drawing/2014/main" id="{D1AF0F3B-5C58-D75F-8E36-729F55D2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1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B84E0-D389-9118-6C89-B9EB215A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152400"/>
            <a:ext cx="77724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Resources for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D7DFE-D916-FE87-DB27-A1DA9AD4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0"/>
            <a:ext cx="8534400" cy="3210207"/>
          </a:xfrm>
        </p:spPr>
        <p:txBody>
          <a:bodyPr/>
          <a:lstStyle/>
          <a:p>
            <a:pPr algn="ctr"/>
            <a:r>
              <a:rPr lang="en-US" sz="2400" i="1" dirty="0">
                <a:solidFill>
                  <a:schemeClr val="accent6"/>
                </a:solidFill>
              </a:rPr>
              <a:t>School counselors help with more than just your student's schedule – see us for any academic, post-secondary or social-emotional concerns, we are here to help.</a:t>
            </a:r>
          </a:p>
          <a:p>
            <a:endParaRPr lang="en-US" sz="2400" i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6BBD93-53E9-4370-D1EE-15D592B1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21161"/>
              </p:ext>
            </p:extLst>
          </p:nvPr>
        </p:nvGraphicFramePr>
        <p:xfrm>
          <a:off x="1371600" y="4419600"/>
          <a:ext cx="6553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3887003744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7588305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41134023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Meet with your School Counselor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Homework Club Tues 2:15-3:15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944B4B"/>
                          </a:solidFill>
                        </a:rPr>
                        <a:t>Tutor 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723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C00000"/>
                          </a:solidFill>
                        </a:rPr>
                        <a:t>Other websites – KhanAcademy.org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Student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Counseling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76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8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ADD47C6E-AC31-4E20-934C-471B53E9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1235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48AB2823-4408-47D4-AE9F-CEB9DD4E5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4312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Helpful Information</a:t>
            </a:r>
            <a:br>
              <a:rPr lang="en-US" altLang="en-US" sz="20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altLang="en-US" sz="2000" b="1" dirty="0">
                <a:solidFill>
                  <a:schemeClr val="tx1"/>
                </a:solidFill>
                <a:latin typeface="Algerian" panose="04020705040A02060702" pitchFamily="82" charset="0"/>
              </a:rPr>
              <a:t>* </a:t>
            </a:r>
            <a:r>
              <a:rPr lang="en-US" altLang="en-US" sz="1600" b="1" dirty="0">
                <a:solidFill>
                  <a:schemeClr val="tx1"/>
                </a:solidFill>
                <a:latin typeface="Abadi" panose="020B0604020104020204" pitchFamily="34" charset="0"/>
              </a:rPr>
              <a:t>Found on the Chippewa Valley High School website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E3514D8C-55EF-4C64-B806-3BE281C41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252" y="1419224"/>
            <a:ext cx="8990748" cy="54387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b="1" dirty="0">
                <a:latin typeface="Andalus" pitchFamily="18" charset="0"/>
                <a:cs typeface="Andalus" pitchFamily="18" charset="0"/>
              </a:rPr>
              <a:t>    Daily Time Schedule</a:t>
            </a:r>
            <a:r>
              <a:rPr lang="en-US" altLang="en-US" sz="1100" b="1" dirty="0">
                <a:latin typeface="Andalus" pitchFamily="18" charset="0"/>
                <a:cs typeface="Andalus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Period	      Time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	7:10 – 8:09   a.m.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2</a:t>
            </a:r>
            <a:r>
              <a:rPr lang="en-US" sz="1400" b="1" baseline="30000" dirty="0"/>
              <a:t>nd	</a:t>
            </a:r>
            <a:r>
              <a:rPr lang="en-US" sz="1400" b="1" dirty="0"/>
              <a:t>8:15 – 9:14 a.m.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3</a:t>
            </a:r>
            <a:r>
              <a:rPr lang="en-US" sz="1400" b="1" baseline="30000" dirty="0"/>
              <a:t>rd	</a:t>
            </a:r>
            <a:r>
              <a:rPr lang="en-US" sz="1400" b="1" dirty="0"/>
              <a:t> 9:20 – 10:19 a.m.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4</a:t>
            </a:r>
            <a:r>
              <a:rPr lang="en-US" sz="1400" b="1" baseline="30000" dirty="0"/>
              <a:t>th	</a:t>
            </a:r>
            <a:r>
              <a:rPr lang="en-US" sz="1400" b="1" dirty="0"/>
              <a:t>(A)   Lunch    10:25 – 10:50 a.m.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	         Class      10:56  – 11:56 a.m.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  	(C)   Class      10:25 – 11:25 a.m.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	         Lunch    11:31 – 11:56 a.m.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	**</a:t>
            </a:r>
            <a:r>
              <a:rPr lang="en-US" sz="1400" b="1" dirty="0"/>
              <a:t>Lunch  is assigned based on your 4</a:t>
            </a:r>
            <a:r>
              <a:rPr lang="en-US" sz="1400" b="1" baseline="30000" dirty="0"/>
              <a:t>th</a:t>
            </a:r>
            <a:r>
              <a:rPr lang="en-US" sz="1400" b="1" dirty="0"/>
              <a:t> hour class</a:t>
            </a:r>
            <a:endParaRPr lang="en-US" sz="1400" dirty="0"/>
          </a:p>
          <a:p>
            <a:pPr marL="0" indent="0">
              <a:buFontTx/>
              <a:buNone/>
              <a:defRPr/>
            </a:pPr>
            <a:r>
              <a:rPr lang="en-US" sz="1400" b="1" dirty="0"/>
              <a:t>5</a:t>
            </a:r>
            <a:r>
              <a:rPr lang="en-US" sz="1400" b="1" baseline="30000" dirty="0"/>
              <a:t>th	</a:t>
            </a:r>
            <a:r>
              <a:rPr lang="en-US" sz="1400" b="1" dirty="0"/>
              <a:t>12:02 – 1:01 p.m.</a:t>
            </a:r>
          </a:p>
          <a:p>
            <a:pPr marL="0" indent="0">
              <a:buFontTx/>
              <a:buNone/>
              <a:defRPr/>
            </a:pPr>
            <a:r>
              <a:rPr lang="en-US" sz="1400" b="1" dirty="0"/>
              <a:t>6</a:t>
            </a:r>
            <a:r>
              <a:rPr lang="en-US" sz="1400" b="1" baseline="30000" dirty="0"/>
              <a:t>th	</a:t>
            </a:r>
            <a:r>
              <a:rPr lang="en-US" sz="1400" b="1" dirty="0"/>
              <a:t>1:07 – 2:06 p.m.</a:t>
            </a:r>
            <a:endParaRPr lang="en-US" sz="1400" b="1" dirty="0">
              <a:latin typeface="Andalus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1000" b="1" dirty="0">
              <a:latin typeface="Andalus" pitchFamily="18" charset="0"/>
              <a:cs typeface="Andalus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1000" b="1" dirty="0">
              <a:latin typeface="Andalus" pitchFamily="18" charset="0"/>
              <a:cs typeface="Andalus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Clubs and Organizations – </a:t>
            </a:r>
            <a:r>
              <a:rPr lang="en-US" altLang="en-US" sz="1800" b="1" dirty="0">
                <a:solidFill>
                  <a:srgbClr val="FF0000"/>
                </a:solidFill>
                <a:latin typeface="Andalus" pitchFamily="18" charset="0"/>
                <a:cs typeface="Andalus" pitchFamily="18" charset="0"/>
              </a:rPr>
              <a:t>Involved students are more likely to do better in school, have less behavioral problems, and have a more positive high school experience – encourage involvement!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Athletics (Fall, Winter, and Spring sports)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Big Red P.R.I.D.E. Matrix: </a:t>
            </a:r>
            <a:r>
              <a:rPr lang="en-US" altLang="en-US" sz="1800" b="1" dirty="0">
                <a:solidFill>
                  <a:srgbClr val="FF0000"/>
                </a:solidFill>
                <a:latin typeface="Andalus" pitchFamily="18" charset="0"/>
                <a:cs typeface="Andalus" pitchFamily="18" charset="0"/>
              </a:rPr>
              <a:t>P</a:t>
            </a: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repared, </a:t>
            </a:r>
            <a:r>
              <a:rPr lang="en-US" altLang="en-US" sz="1800" b="1" dirty="0">
                <a:solidFill>
                  <a:srgbClr val="FF0000"/>
                </a:solidFill>
                <a:latin typeface="Andalus" pitchFamily="18" charset="0"/>
                <a:cs typeface="Andalus" pitchFamily="18" charset="0"/>
              </a:rPr>
              <a:t>R</a:t>
            </a: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espectful, </a:t>
            </a:r>
            <a:r>
              <a:rPr lang="en-US" altLang="en-US" sz="1800" b="1" dirty="0">
                <a:solidFill>
                  <a:srgbClr val="FF0000"/>
                </a:solidFill>
                <a:latin typeface="Andalus" pitchFamily="18" charset="0"/>
                <a:cs typeface="Andalus" pitchFamily="18" charset="0"/>
              </a:rPr>
              <a:t>I</a:t>
            </a: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ntegrity, </a:t>
            </a:r>
            <a:r>
              <a:rPr lang="en-US" altLang="en-US" sz="1800" b="1" dirty="0">
                <a:solidFill>
                  <a:srgbClr val="FF0000"/>
                </a:solidFill>
                <a:latin typeface="Andalus" pitchFamily="18" charset="0"/>
                <a:cs typeface="Andalus" pitchFamily="18" charset="0"/>
              </a:rPr>
              <a:t>D</a:t>
            </a: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edicated, </a:t>
            </a:r>
            <a:r>
              <a:rPr lang="en-US" altLang="en-US" sz="1800" b="1" dirty="0">
                <a:solidFill>
                  <a:srgbClr val="FF3300"/>
                </a:solidFill>
                <a:latin typeface="Andalus" pitchFamily="18" charset="0"/>
                <a:cs typeface="Andalus" pitchFamily="18" charset="0"/>
              </a:rPr>
              <a:t>E</a:t>
            </a:r>
            <a:r>
              <a:rPr lang="en-US" altLang="en-US" sz="1800" b="1" dirty="0">
                <a:latin typeface="Andalus" pitchFamily="18" charset="0"/>
                <a:cs typeface="Andalus" pitchFamily="18" charset="0"/>
              </a:rPr>
              <a:t>ngaged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3C3840A1-82A9-4920-9A81-678DA22FA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91" y="73118"/>
            <a:ext cx="117301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7F8AD87E-157B-4275-8141-1CB11DFB0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2" y="69569"/>
            <a:ext cx="106509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>
            <a:extLst>
              <a:ext uri="{FF2B5EF4-FFF2-40B4-BE49-F238E27FC236}">
                <a16:creationId xmlns:a16="http://schemas.microsoft.com/office/drawing/2014/main" id="{07292268-1F90-450A-9760-D4883973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17224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44520B5-E21C-439A-BE02-B35034D1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7" y="1733550"/>
            <a:ext cx="8708365" cy="5016780"/>
          </a:xfrm>
          <a:solidFill>
            <a:schemeClr val="bg1">
              <a:lumMod val="85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PowerSchool Parent Portal:</a:t>
            </a:r>
            <a:r>
              <a:rPr lang="en-US" altLang="en-US" sz="2400" b="1" dirty="0">
                <a:solidFill>
                  <a:srgbClr val="0070C0"/>
                </a:solidFill>
              </a:rPr>
              <a:t>  </a:t>
            </a:r>
            <a:r>
              <a:rPr lang="en-US" altLang="en-US" sz="2400" dirty="0"/>
              <a:t>Keep up with your student’s current grades and attendance.  Link found on district website.  Login will carry over from middle school.  If new to district, you will receive login &amp; password at time of registration. </a:t>
            </a:r>
            <a:endParaRPr lang="en-US" altLang="en-US" sz="2400" dirty="0"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School Messenger:  </a:t>
            </a:r>
            <a:r>
              <a:rPr lang="en-US" altLang="en-US" sz="2400" b="1" dirty="0"/>
              <a:t>Weekly updates sent from Principal Williams. </a:t>
            </a:r>
            <a:r>
              <a:rPr lang="en-US" altLang="en-US" sz="2400" dirty="0"/>
              <a:t>Keep contact information updated in order to receive regular messages: </a:t>
            </a:r>
            <a:r>
              <a:rPr lang="en-US" altLang="en-US" sz="2400" b="1" i="1" dirty="0"/>
              <a:t>phone numbers, email, and home address</a:t>
            </a:r>
            <a:r>
              <a:rPr lang="en-US" altLang="en-US" sz="2400" dirty="0"/>
              <a:t>. </a:t>
            </a:r>
            <a:r>
              <a:rPr lang="en-US" altLang="en-US" sz="2400" dirty="0">
                <a:solidFill>
                  <a:srgbClr val="C00000"/>
                </a:solidFill>
              </a:rPr>
              <a:t>**</a:t>
            </a:r>
            <a:r>
              <a:rPr lang="en-US" altLang="en-US" sz="2400" dirty="0"/>
              <a:t>You </a:t>
            </a:r>
            <a:r>
              <a:rPr lang="en-US" altLang="en-US" sz="2400" i="1" dirty="0"/>
              <a:t>must</a:t>
            </a:r>
            <a:r>
              <a:rPr lang="en-US" altLang="en-US" sz="2400" dirty="0"/>
              <a:t> have an accurate email in order to receive </a:t>
            </a:r>
            <a:r>
              <a:rPr lang="en-US" altLang="en-US" sz="2400"/>
              <a:t>updates on </a:t>
            </a:r>
            <a:r>
              <a:rPr lang="en-US" altLang="en-US" sz="2400" dirty="0"/>
              <a:t>student’s </a:t>
            </a:r>
            <a:r>
              <a:rPr lang="en-US" altLang="en-US" sz="2400"/>
              <a:t>academic progress</a:t>
            </a:r>
            <a:r>
              <a:rPr lang="en-US" altLang="en-US" sz="2400" dirty="0"/>
              <a:t>.</a:t>
            </a:r>
            <a:endParaRPr lang="en-US" altLang="en-US" sz="2400" dirty="0"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Schoology: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/>
              <a:t>Your students learning platform.  Ask your child's teacher for access code </a:t>
            </a:r>
            <a:endParaRPr lang="en-US" altLang="en-US" sz="2400" dirty="0"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Website</a:t>
            </a:r>
            <a:r>
              <a:rPr lang="en-US" altLang="en-US" sz="2400" b="1" dirty="0"/>
              <a:t> </a:t>
            </a:r>
            <a:r>
              <a:rPr lang="en-US" sz="2400" dirty="0">
                <a:solidFill>
                  <a:srgbClr val="C0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https://www.chippewavalleyschools.org/schools/high-schools/cvhs</a:t>
            </a:r>
            <a:r>
              <a:rPr lang="en-US" sz="2400" dirty="0">
                <a:ea typeface="+mn-lt"/>
                <a:cs typeface="+mn-lt"/>
              </a:rPr>
              <a:t>  </a:t>
            </a:r>
            <a:endParaRPr lang="en-US" altLang="en-US" sz="2400" b="1" dirty="0">
              <a:solidFill>
                <a:srgbClr val="0070C0"/>
              </a:solidFill>
              <a:cs typeface="Times New Roman"/>
            </a:endParaRPr>
          </a:p>
          <a:p>
            <a:pPr marL="0" indent="0">
              <a:buNone/>
              <a:defRPr/>
            </a:pPr>
            <a:endParaRPr lang="en-US" altLang="en-US" sz="2400" b="1" dirty="0">
              <a:solidFill>
                <a:srgbClr val="0070C0"/>
              </a:solidFill>
              <a:cs typeface="Times New Roman"/>
            </a:endParaRP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B87AEB-76D1-434D-8DE6-33C96C94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6869"/>
            <a:ext cx="79248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 </a:t>
            </a:r>
            <a:r>
              <a:rPr lang="en-US" b="1" dirty="0">
                <a:solidFill>
                  <a:srgbClr val="C00000"/>
                </a:solidFill>
              </a:rPr>
              <a:t>Stay In Touch &amp; Up to Date!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F8A1053B-C039-4101-AD8B-000157F0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447800" cy="132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C4BBA33-9D9B-45E4-8523-0165DFC7E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143000"/>
          </a:xfrm>
          <a:solidFill>
            <a:srgbClr val="FFFF0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</a:rPr>
              <a:t>Registration Materials Due!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52E25D3-CE56-4291-BC34-EE599183DB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710906"/>
            <a:ext cx="4114800" cy="3279193"/>
          </a:xfrm>
          <a:solidFill>
            <a:srgbClr val="FFCCFF"/>
          </a:solidFill>
          <a:ln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dirty="0"/>
              <a:t>Chippewa Valley middle school students are logging in &amp; selecting their elective courses the week of March 18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– 20</a:t>
            </a:r>
            <a:r>
              <a:rPr lang="en-US" altLang="en-US" sz="2000" baseline="30000" dirty="0"/>
              <a:t>th </a:t>
            </a:r>
            <a:r>
              <a:rPr lang="en-US" altLang="en-US" sz="2000" dirty="0"/>
              <a:t> Please review all the information with your student as well as with their 8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grade teachers if needed. Contact the appropriate high school counselor with any questions about classes or placement.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5A9B0BF-B0C5-46C6-9ED3-D778E9C147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10906"/>
            <a:ext cx="4000500" cy="2819400"/>
          </a:xfrm>
          <a:solidFill>
            <a:srgbClr val="CCFFCC"/>
          </a:solidFill>
          <a:ln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000" u="sng" dirty="0"/>
              <a:t>If</a:t>
            </a:r>
            <a:r>
              <a:rPr lang="en-US" altLang="en-US" sz="2000" dirty="0"/>
              <a:t> you are planning to enroll your student at CV9 and/or looking to apply for School of Choice, please visit the Chippewa Valley District website and click the </a:t>
            </a:r>
            <a:r>
              <a:rPr lang="en-US" altLang="en-US" sz="2000" b="1" dirty="0"/>
              <a:t>Enrollment tab </a:t>
            </a:r>
            <a:r>
              <a:rPr lang="en-US" altLang="en-US" sz="2000" dirty="0"/>
              <a:t>for more information and to complete the application. </a:t>
            </a:r>
            <a:endParaRPr lang="en-US" sz="2000" b="1" i="1" dirty="0">
              <a:solidFill>
                <a:srgbClr val="C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3354A118-5F76-467C-A3F9-A140E1F70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00600"/>
            <a:ext cx="4000500" cy="1631216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CC3300"/>
                </a:solidFill>
              </a:rPr>
              <a:t>Reminder – please have your student choose classes carefully!  Changes </a:t>
            </a:r>
            <a:r>
              <a:rPr lang="en-US" altLang="en-US" sz="2000" u="sng" dirty="0">
                <a:solidFill>
                  <a:srgbClr val="CC3300"/>
                </a:solidFill>
              </a:rPr>
              <a:t>cannot</a:t>
            </a:r>
            <a:r>
              <a:rPr lang="en-US" altLang="en-US" sz="2000" dirty="0">
                <a:solidFill>
                  <a:srgbClr val="CC3300"/>
                </a:solidFill>
              </a:rPr>
              <a:t> be made later as the master schedule is built based on students’ selections.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06F45-6076-4C49-B891-9478F6011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5256912"/>
            <a:ext cx="1100137" cy="117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9B2E853-00B8-40F2-A911-B612C2BC1B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8305800" cy="1600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Script MT Bold" panose="03040602040607080904" pitchFamily="66" charset="0"/>
              </a:rPr>
              <a:t>We Look Forward to Seeing You</a:t>
            </a:r>
            <a:br>
              <a:rPr lang="en-US" altLang="en-US" dirty="0">
                <a:solidFill>
                  <a:srgbClr val="CC3300"/>
                </a:solidFill>
                <a:latin typeface="Script MT Bold" panose="03040602040607080904" pitchFamily="66" charset="0"/>
              </a:rPr>
            </a:br>
            <a:r>
              <a:rPr lang="en-US" altLang="en-US" dirty="0">
                <a:solidFill>
                  <a:srgbClr val="CC3300"/>
                </a:solidFill>
                <a:latin typeface="Script MT Bold" panose="03040602040607080904" pitchFamily="66" charset="0"/>
              </a:rPr>
              <a:t> &amp; Your Future “Big Red” at our CVHS 9</a:t>
            </a:r>
            <a:r>
              <a:rPr lang="en-US" altLang="en-US" baseline="30000" dirty="0">
                <a:solidFill>
                  <a:srgbClr val="CC3300"/>
                </a:solidFill>
                <a:latin typeface="Script MT Bold" panose="03040602040607080904" pitchFamily="66" charset="0"/>
              </a:rPr>
              <a:t>th</a:t>
            </a:r>
            <a:r>
              <a:rPr lang="en-US" altLang="en-US" dirty="0">
                <a:solidFill>
                  <a:srgbClr val="CC3300"/>
                </a:solidFill>
                <a:latin typeface="Script MT Bold" panose="03040602040607080904" pitchFamily="66" charset="0"/>
              </a:rPr>
              <a:t> Grade Center!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57F4369-024D-4E68-886B-DDAE8964D2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699" y="2325900"/>
            <a:ext cx="8610600" cy="2801519"/>
          </a:xfrm>
          <a:custGeom>
            <a:avLst/>
            <a:gdLst>
              <a:gd name="connsiteX0" fmla="*/ 0 w 8610600"/>
              <a:gd name="connsiteY0" fmla="*/ 0 h 2801519"/>
              <a:gd name="connsiteX1" fmla="*/ 401828 w 8610600"/>
              <a:gd name="connsiteY1" fmla="*/ 0 h 2801519"/>
              <a:gd name="connsiteX2" fmla="*/ 889762 w 8610600"/>
              <a:gd name="connsiteY2" fmla="*/ 0 h 2801519"/>
              <a:gd name="connsiteX3" fmla="*/ 1291590 w 8610600"/>
              <a:gd name="connsiteY3" fmla="*/ 0 h 2801519"/>
              <a:gd name="connsiteX4" fmla="*/ 1693418 w 8610600"/>
              <a:gd name="connsiteY4" fmla="*/ 0 h 2801519"/>
              <a:gd name="connsiteX5" fmla="*/ 2353564 w 8610600"/>
              <a:gd name="connsiteY5" fmla="*/ 0 h 2801519"/>
              <a:gd name="connsiteX6" fmla="*/ 2669286 w 8610600"/>
              <a:gd name="connsiteY6" fmla="*/ 0 h 2801519"/>
              <a:gd name="connsiteX7" fmla="*/ 3071114 w 8610600"/>
              <a:gd name="connsiteY7" fmla="*/ 0 h 2801519"/>
              <a:gd name="connsiteX8" fmla="*/ 3645154 w 8610600"/>
              <a:gd name="connsiteY8" fmla="*/ 0 h 2801519"/>
              <a:gd name="connsiteX9" fmla="*/ 4133088 w 8610600"/>
              <a:gd name="connsiteY9" fmla="*/ 0 h 2801519"/>
              <a:gd name="connsiteX10" fmla="*/ 4448810 w 8610600"/>
              <a:gd name="connsiteY10" fmla="*/ 0 h 2801519"/>
              <a:gd name="connsiteX11" fmla="*/ 4850638 w 8610600"/>
              <a:gd name="connsiteY11" fmla="*/ 0 h 2801519"/>
              <a:gd name="connsiteX12" fmla="*/ 5252466 w 8610600"/>
              <a:gd name="connsiteY12" fmla="*/ 0 h 2801519"/>
              <a:gd name="connsiteX13" fmla="*/ 5568188 w 8610600"/>
              <a:gd name="connsiteY13" fmla="*/ 0 h 2801519"/>
              <a:gd name="connsiteX14" fmla="*/ 6228334 w 8610600"/>
              <a:gd name="connsiteY14" fmla="*/ 0 h 2801519"/>
              <a:gd name="connsiteX15" fmla="*/ 6802374 w 8610600"/>
              <a:gd name="connsiteY15" fmla="*/ 0 h 2801519"/>
              <a:gd name="connsiteX16" fmla="*/ 7204202 w 8610600"/>
              <a:gd name="connsiteY16" fmla="*/ 0 h 2801519"/>
              <a:gd name="connsiteX17" fmla="*/ 7778242 w 8610600"/>
              <a:gd name="connsiteY17" fmla="*/ 0 h 2801519"/>
              <a:gd name="connsiteX18" fmla="*/ 8610600 w 8610600"/>
              <a:gd name="connsiteY18" fmla="*/ 0 h 2801519"/>
              <a:gd name="connsiteX19" fmla="*/ 8610600 w 8610600"/>
              <a:gd name="connsiteY19" fmla="*/ 476258 h 2801519"/>
              <a:gd name="connsiteX20" fmla="*/ 8610600 w 8610600"/>
              <a:gd name="connsiteY20" fmla="*/ 1064577 h 2801519"/>
              <a:gd name="connsiteX21" fmla="*/ 8610600 w 8610600"/>
              <a:gd name="connsiteY21" fmla="*/ 1568851 h 2801519"/>
              <a:gd name="connsiteX22" fmla="*/ 8610600 w 8610600"/>
              <a:gd name="connsiteY22" fmla="*/ 2101139 h 2801519"/>
              <a:gd name="connsiteX23" fmla="*/ 8610600 w 8610600"/>
              <a:gd name="connsiteY23" fmla="*/ 2801519 h 2801519"/>
              <a:gd name="connsiteX24" fmla="*/ 8208772 w 8610600"/>
              <a:gd name="connsiteY24" fmla="*/ 2801519 h 2801519"/>
              <a:gd name="connsiteX25" fmla="*/ 7806944 w 8610600"/>
              <a:gd name="connsiteY25" fmla="*/ 2801519 h 2801519"/>
              <a:gd name="connsiteX26" fmla="*/ 7060692 w 8610600"/>
              <a:gd name="connsiteY26" fmla="*/ 2801519 h 2801519"/>
              <a:gd name="connsiteX27" fmla="*/ 6314440 w 8610600"/>
              <a:gd name="connsiteY27" fmla="*/ 2801519 h 2801519"/>
              <a:gd name="connsiteX28" fmla="*/ 5654294 w 8610600"/>
              <a:gd name="connsiteY28" fmla="*/ 2801519 h 2801519"/>
              <a:gd name="connsiteX29" fmla="*/ 5166360 w 8610600"/>
              <a:gd name="connsiteY29" fmla="*/ 2801519 h 2801519"/>
              <a:gd name="connsiteX30" fmla="*/ 4764532 w 8610600"/>
              <a:gd name="connsiteY30" fmla="*/ 2801519 h 2801519"/>
              <a:gd name="connsiteX31" fmla="*/ 4018280 w 8610600"/>
              <a:gd name="connsiteY31" fmla="*/ 2801519 h 2801519"/>
              <a:gd name="connsiteX32" fmla="*/ 3530346 w 8610600"/>
              <a:gd name="connsiteY32" fmla="*/ 2801519 h 2801519"/>
              <a:gd name="connsiteX33" fmla="*/ 2956306 w 8610600"/>
              <a:gd name="connsiteY33" fmla="*/ 2801519 h 2801519"/>
              <a:gd name="connsiteX34" fmla="*/ 2210054 w 8610600"/>
              <a:gd name="connsiteY34" fmla="*/ 2801519 h 2801519"/>
              <a:gd name="connsiteX35" fmla="*/ 1808226 w 8610600"/>
              <a:gd name="connsiteY35" fmla="*/ 2801519 h 2801519"/>
              <a:gd name="connsiteX36" fmla="*/ 1406398 w 8610600"/>
              <a:gd name="connsiteY36" fmla="*/ 2801519 h 2801519"/>
              <a:gd name="connsiteX37" fmla="*/ 1090676 w 8610600"/>
              <a:gd name="connsiteY37" fmla="*/ 2801519 h 2801519"/>
              <a:gd name="connsiteX38" fmla="*/ 602742 w 8610600"/>
              <a:gd name="connsiteY38" fmla="*/ 2801519 h 2801519"/>
              <a:gd name="connsiteX39" fmla="*/ 0 w 8610600"/>
              <a:gd name="connsiteY39" fmla="*/ 2801519 h 2801519"/>
              <a:gd name="connsiteX40" fmla="*/ 0 w 8610600"/>
              <a:gd name="connsiteY40" fmla="*/ 2297246 h 2801519"/>
              <a:gd name="connsiteX41" fmla="*/ 0 w 8610600"/>
              <a:gd name="connsiteY41" fmla="*/ 1792972 h 2801519"/>
              <a:gd name="connsiteX42" fmla="*/ 0 w 8610600"/>
              <a:gd name="connsiteY42" fmla="*/ 1176638 h 2801519"/>
              <a:gd name="connsiteX43" fmla="*/ 0 w 8610600"/>
              <a:gd name="connsiteY43" fmla="*/ 672365 h 2801519"/>
              <a:gd name="connsiteX44" fmla="*/ 0 w 8610600"/>
              <a:gd name="connsiteY44" fmla="*/ 0 h 28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610600" h="2801519" extrusionOk="0">
                <a:moveTo>
                  <a:pt x="0" y="0"/>
                </a:moveTo>
                <a:cubicBezTo>
                  <a:pt x="162984" y="-8615"/>
                  <a:pt x="292943" y="15565"/>
                  <a:pt x="401828" y="0"/>
                </a:cubicBezTo>
                <a:cubicBezTo>
                  <a:pt x="510713" y="-15565"/>
                  <a:pt x="712574" y="36654"/>
                  <a:pt x="889762" y="0"/>
                </a:cubicBezTo>
                <a:cubicBezTo>
                  <a:pt x="1066950" y="-36654"/>
                  <a:pt x="1113612" y="46729"/>
                  <a:pt x="1291590" y="0"/>
                </a:cubicBezTo>
                <a:cubicBezTo>
                  <a:pt x="1469568" y="-46729"/>
                  <a:pt x="1565038" y="5382"/>
                  <a:pt x="1693418" y="0"/>
                </a:cubicBezTo>
                <a:cubicBezTo>
                  <a:pt x="1821798" y="-5382"/>
                  <a:pt x="2107264" y="40039"/>
                  <a:pt x="2353564" y="0"/>
                </a:cubicBezTo>
                <a:cubicBezTo>
                  <a:pt x="2599864" y="-40039"/>
                  <a:pt x="2569513" y="19355"/>
                  <a:pt x="2669286" y="0"/>
                </a:cubicBezTo>
                <a:cubicBezTo>
                  <a:pt x="2769059" y="-19355"/>
                  <a:pt x="2907399" y="42097"/>
                  <a:pt x="3071114" y="0"/>
                </a:cubicBezTo>
                <a:cubicBezTo>
                  <a:pt x="3234829" y="-42097"/>
                  <a:pt x="3522164" y="58431"/>
                  <a:pt x="3645154" y="0"/>
                </a:cubicBezTo>
                <a:cubicBezTo>
                  <a:pt x="3768144" y="-58431"/>
                  <a:pt x="4023559" y="37287"/>
                  <a:pt x="4133088" y="0"/>
                </a:cubicBezTo>
                <a:cubicBezTo>
                  <a:pt x="4242617" y="-37287"/>
                  <a:pt x="4369264" y="29395"/>
                  <a:pt x="4448810" y="0"/>
                </a:cubicBezTo>
                <a:cubicBezTo>
                  <a:pt x="4528356" y="-29395"/>
                  <a:pt x="4767097" y="12721"/>
                  <a:pt x="4850638" y="0"/>
                </a:cubicBezTo>
                <a:cubicBezTo>
                  <a:pt x="4934179" y="-12721"/>
                  <a:pt x="5116066" y="43775"/>
                  <a:pt x="5252466" y="0"/>
                </a:cubicBezTo>
                <a:cubicBezTo>
                  <a:pt x="5388866" y="-43775"/>
                  <a:pt x="5412601" y="29239"/>
                  <a:pt x="5568188" y="0"/>
                </a:cubicBezTo>
                <a:cubicBezTo>
                  <a:pt x="5723775" y="-29239"/>
                  <a:pt x="5954316" y="69899"/>
                  <a:pt x="6228334" y="0"/>
                </a:cubicBezTo>
                <a:cubicBezTo>
                  <a:pt x="6502352" y="-69899"/>
                  <a:pt x="6555582" y="55704"/>
                  <a:pt x="6802374" y="0"/>
                </a:cubicBezTo>
                <a:cubicBezTo>
                  <a:pt x="7049166" y="-55704"/>
                  <a:pt x="7023404" y="30556"/>
                  <a:pt x="7204202" y="0"/>
                </a:cubicBezTo>
                <a:cubicBezTo>
                  <a:pt x="7385000" y="-30556"/>
                  <a:pt x="7617372" y="32324"/>
                  <a:pt x="7778242" y="0"/>
                </a:cubicBezTo>
                <a:cubicBezTo>
                  <a:pt x="7939112" y="-32324"/>
                  <a:pt x="8432362" y="9005"/>
                  <a:pt x="8610600" y="0"/>
                </a:cubicBezTo>
                <a:cubicBezTo>
                  <a:pt x="8612401" y="112683"/>
                  <a:pt x="8607689" y="329004"/>
                  <a:pt x="8610600" y="476258"/>
                </a:cubicBezTo>
                <a:cubicBezTo>
                  <a:pt x="8613511" y="623512"/>
                  <a:pt x="8557709" y="893568"/>
                  <a:pt x="8610600" y="1064577"/>
                </a:cubicBezTo>
                <a:cubicBezTo>
                  <a:pt x="8663491" y="1235586"/>
                  <a:pt x="8600380" y="1441916"/>
                  <a:pt x="8610600" y="1568851"/>
                </a:cubicBezTo>
                <a:cubicBezTo>
                  <a:pt x="8620820" y="1695786"/>
                  <a:pt x="8597662" y="1969289"/>
                  <a:pt x="8610600" y="2101139"/>
                </a:cubicBezTo>
                <a:cubicBezTo>
                  <a:pt x="8623538" y="2232989"/>
                  <a:pt x="8590638" y="2516005"/>
                  <a:pt x="8610600" y="2801519"/>
                </a:cubicBezTo>
                <a:cubicBezTo>
                  <a:pt x="8455447" y="2843210"/>
                  <a:pt x="8379191" y="2783139"/>
                  <a:pt x="8208772" y="2801519"/>
                </a:cubicBezTo>
                <a:cubicBezTo>
                  <a:pt x="8038353" y="2819899"/>
                  <a:pt x="7909892" y="2766824"/>
                  <a:pt x="7806944" y="2801519"/>
                </a:cubicBezTo>
                <a:cubicBezTo>
                  <a:pt x="7703996" y="2836214"/>
                  <a:pt x="7351663" y="2745231"/>
                  <a:pt x="7060692" y="2801519"/>
                </a:cubicBezTo>
                <a:cubicBezTo>
                  <a:pt x="6769721" y="2857807"/>
                  <a:pt x="6653814" y="2798185"/>
                  <a:pt x="6314440" y="2801519"/>
                </a:cubicBezTo>
                <a:cubicBezTo>
                  <a:pt x="5975066" y="2804853"/>
                  <a:pt x="5865822" y="2754370"/>
                  <a:pt x="5654294" y="2801519"/>
                </a:cubicBezTo>
                <a:cubicBezTo>
                  <a:pt x="5442766" y="2848668"/>
                  <a:pt x="5368921" y="2769910"/>
                  <a:pt x="5166360" y="2801519"/>
                </a:cubicBezTo>
                <a:cubicBezTo>
                  <a:pt x="4963799" y="2833128"/>
                  <a:pt x="4880550" y="2770863"/>
                  <a:pt x="4764532" y="2801519"/>
                </a:cubicBezTo>
                <a:cubicBezTo>
                  <a:pt x="4648514" y="2832175"/>
                  <a:pt x="4213090" y="2796245"/>
                  <a:pt x="4018280" y="2801519"/>
                </a:cubicBezTo>
                <a:cubicBezTo>
                  <a:pt x="3823470" y="2806793"/>
                  <a:pt x="3766393" y="2783054"/>
                  <a:pt x="3530346" y="2801519"/>
                </a:cubicBezTo>
                <a:cubicBezTo>
                  <a:pt x="3294299" y="2819984"/>
                  <a:pt x="3105216" y="2744200"/>
                  <a:pt x="2956306" y="2801519"/>
                </a:cubicBezTo>
                <a:cubicBezTo>
                  <a:pt x="2807396" y="2858838"/>
                  <a:pt x="2495189" y="2754104"/>
                  <a:pt x="2210054" y="2801519"/>
                </a:cubicBezTo>
                <a:cubicBezTo>
                  <a:pt x="1924919" y="2848934"/>
                  <a:pt x="1956570" y="2784400"/>
                  <a:pt x="1808226" y="2801519"/>
                </a:cubicBezTo>
                <a:cubicBezTo>
                  <a:pt x="1659882" y="2818638"/>
                  <a:pt x="1514094" y="2776643"/>
                  <a:pt x="1406398" y="2801519"/>
                </a:cubicBezTo>
                <a:cubicBezTo>
                  <a:pt x="1298702" y="2826395"/>
                  <a:pt x="1154763" y="2787442"/>
                  <a:pt x="1090676" y="2801519"/>
                </a:cubicBezTo>
                <a:cubicBezTo>
                  <a:pt x="1026589" y="2815596"/>
                  <a:pt x="791496" y="2760105"/>
                  <a:pt x="602742" y="2801519"/>
                </a:cubicBezTo>
                <a:cubicBezTo>
                  <a:pt x="413988" y="2842933"/>
                  <a:pt x="210769" y="2789396"/>
                  <a:pt x="0" y="2801519"/>
                </a:cubicBezTo>
                <a:cubicBezTo>
                  <a:pt x="-6610" y="2682907"/>
                  <a:pt x="30836" y="2420998"/>
                  <a:pt x="0" y="2297246"/>
                </a:cubicBezTo>
                <a:cubicBezTo>
                  <a:pt x="-30836" y="2173494"/>
                  <a:pt x="18147" y="1994578"/>
                  <a:pt x="0" y="1792972"/>
                </a:cubicBezTo>
                <a:cubicBezTo>
                  <a:pt x="-18147" y="1591366"/>
                  <a:pt x="27059" y="1324046"/>
                  <a:pt x="0" y="1176638"/>
                </a:cubicBezTo>
                <a:cubicBezTo>
                  <a:pt x="-27059" y="1029230"/>
                  <a:pt x="52556" y="794767"/>
                  <a:pt x="0" y="672365"/>
                </a:cubicBezTo>
                <a:cubicBezTo>
                  <a:pt x="-52556" y="549963"/>
                  <a:pt x="5528" y="257228"/>
                  <a:pt x="0" y="0"/>
                </a:cubicBezTo>
                <a:close/>
              </a:path>
            </a:pathLst>
          </a:custGeom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362371120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Script MT Bold" panose="03040602040607080904" pitchFamily="66" charset="0"/>
              </a:rPr>
              <a:t>Mrs. Deborah Wall   A-L</a:t>
            </a:r>
          </a:p>
          <a:p>
            <a:pPr eaLnBrk="1" hangingPunct="1">
              <a:defRPr/>
            </a:pPr>
            <a:r>
              <a:rPr lang="en-US" b="1" dirty="0">
                <a:latin typeface="Script MT Bold" panose="03040602040607080904" pitchFamily="66" charset="0"/>
              </a:rPr>
              <a:t>Mrs. Jennifer Frohock &amp; Dr. Dan Lawrence   M-Z</a:t>
            </a:r>
          </a:p>
          <a:p>
            <a:pPr eaLnBrk="1" hangingPunct="1">
              <a:defRPr/>
            </a:pPr>
            <a:r>
              <a:rPr lang="en-US" b="1" dirty="0">
                <a:latin typeface="Script MT Bold" panose="03040602040607080904" pitchFamily="66" charset="0"/>
              </a:rPr>
              <a:t>&amp; </a:t>
            </a:r>
          </a:p>
          <a:p>
            <a:pPr eaLnBrk="1" hangingPunct="1">
              <a:defRPr/>
            </a:pPr>
            <a:r>
              <a:rPr lang="en-US" b="1" dirty="0">
                <a:latin typeface="Script MT Bold" panose="03040602040607080904" pitchFamily="66" charset="0"/>
              </a:rPr>
              <a:t>The entire Chippewa Valley High School Staff! </a:t>
            </a:r>
          </a:p>
          <a:p>
            <a:pPr eaLnBrk="1" hangingPunct="1">
              <a:defRPr/>
            </a:pPr>
            <a:endParaRPr lang="en-US" sz="2400" b="1" dirty="0">
              <a:latin typeface="Bradley Hand ITC" pitchFamily="66" charset="0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CC3300"/>
              </a:solidFill>
              <a:latin typeface="Bradley Hand ITC" pitchFamily="66" charset="0"/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042A4CBD-6643-4B87-83D6-21403F333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8" y="4599436"/>
            <a:ext cx="650881" cy="6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77026A-395D-485D-ACBB-19519DC03E22}"/>
              </a:ext>
            </a:extLst>
          </p:cNvPr>
          <p:cNvSpPr txBox="1"/>
          <p:nvPr/>
        </p:nvSpPr>
        <p:spPr>
          <a:xfrm flipV="1">
            <a:off x="2973418" y="6165191"/>
            <a:ext cx="28898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F9D58-3A84-4105-A3FF-3E23763A10D0}"/>
              </a:ext>
            </a:extLst>
          </p:cNvPr>
          <p:cNvSpPr txBox="1"/>
          <p:nvPr/>
        </p:nvSpPr>
        <p:spPr>
          <a:xfrm>
            <a:off x="613417" y="6042080"/>
            <a:ext cx="7917161" cy="707886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 *** BIG RED CHECK IN 8/22/24 ***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tentative date – stay tuned</a:t>
            </a:r>
            <a:endParaRPr lang="en-US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11D9B-29FE-CC16-37ED-11CFDBD4CCDC}"/>
              </a:ext>
            </a:extLst>
          </p:cNvPr>
          <p:cNvSpPr txBox="1"/>
          <p:nvPr/>
        </p:nvSpPr>
        <p:spPr>
          <a:xfrm>
            <a:off x="1371600" y="5401375"/>
            <a:ext cx="69342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Visit our informational tables on your way out!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7056693-973D-4DCA-93D6-965F35F3A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547688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Script MT Bold" panose="03040602040607080904" pitchFamily="66" charset="0"/>
              </a:rPr>
              <a:t>Welcome Future Ninth Grade Chippewa Valley Parents!</a:t>
            </a:r>
            <a:br>
              <a:rPr lang="en-US" altLang="en-US" dirty="0">
                <a:solidFill>
                  <a:srgbClr val="CC3300"/>
                </a:solidFill>
                <a:latin typeface="Script MT Bold" panose="03040602040607080904" pitchFamily="66" charset="0"/>
              </a:rPr>
            </a:br>
            <a:endParaRPr lang="en-US" altLang="en-US" dirty="0">
              <a:solidFill>
                <a:srgbClr val="CC3300"/>
              </a:solidFill>
              <a:latin typeface="Script MT Bold" panose="03040602040607080904" pitchFamily="66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0A65A9-E467-4DB8-BF6A-1BF793BEE6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27659" y="1388852"/>
            <a:ext cx="4001889" cy="5368107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 sz="2000" i="1" dirty="0"/>
          </a:p>
          <a:p>
            <a:pPr marL="0" indent="0">
              <a:buFontTx/>
              <a:buNone/>
              <a:defRPr/>
            </a:pPr>
            <a:r>
              <a:rPr lang="en-US" altLang="en-US" sz="2000" i="1" dirty="0"/>
              <a:t>What Will be Covered tonight:</a:t>
            </a:r>
            <a:endParaRPr lang="en-US" altLang="en-US" sz="1000" i="1" dirty="0">
              <a:cs typeface="Times New Roman"/>
            </a:endParaRPr>
          </a:p>
          <a:p>
            <a:pPr eaLnBrk="1" hangingPunct="1">
              <a:defRPr/>
            </a:pPr>
            <a:r>
              <a:rPr lang="en-US" altLang="en-US" sz="2000" dirty="0"/>
              <a:t>Introductions</a:t>
            </a:r>
          </a:p>
          <a:p>
            <a:pPr eaLnBrk="1" hangingPunct="1">
              <a:defRPr/>
            </a:pPr>
            <a:r>
              <a:rPr lang="en-US" altLang="en-US" sz="2000" dirty="0"/>
              <a:t>Video tour of 9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Grade Center:</a:t>
            </a:r>
          </a:p>
          <a:p>
            <a:pPr marL="0" indent="0" eaLnBrk="1" hangingPunct="1">
              <a:buNone/>
              <a:defRPr/>
            </a:pPr>
            <a:r>
              <a:rPr lang="en-US" altLang="en-US" sz="1200" dirty="0">
                <a:hlinkClick r:id="rId3"/>
              </a:rPr>
              <a:t>https://youtu.be/aps9P311S_8?si=T6FSCmLxYb-SF8FG</a:t>
            </a:r>
            <a:r>
              <a:rPr lang="en-US" altLang="en-US" sz="1200" dirty="0"/>
              <a:t> </a:t>
            </a:r>
          </a:p>
          <a:p>
            <a:pPr eaLnBrk="1" hangingPunct="1">
              <a:defRPr/>
            </a:pPr>
            <a:r>
              <a:rPr lang="en-US" altLang="en-US" sz="2000" dirty="0"/>
              <a:t>Graduation Requirements</a:t>
            </a:r>
          </a:p>
          <a:p>
            <a:pPr eaLnBrk="1" hangingPunct="1">
              <a:defRPr/>
            </a:pPr>
            <a:r>
              <a:rPr lang="en-US" altLang="en-US" sz="2000" dirty="0"/>
              <a:t>NWEA data/Class Placement</a:t>
            </a:r>
          </a:p>
          <a:p>
            <a:pPr eaLnBrk="1" hangingPunct="1">
              <a:defRPr/>
            </a:pPr>
            <a:r>
              <a:rPr lang="en-US" altLang="en-US" sz="2000" dirty="0"/>
              <a:t>Scheduling/Course Offerings</a:t>
            </a:r>
            <a:endParaRPr lang="en-US" altLang="en-US" sz="2000" dirty="0">
              <a:cs typeface="Times New Roman"/>
            </a:endParaRPr>
          </a:p>
          <a:p>
            <a:pPr eaLnBrk="1" hangingPunct="1">
              <a:defRPr/>
            </a:pPr>
            <a:r>
              <a:rPr lang="en-US" altLang="en-US" sz="2000" dirty="0"/>
              <a:t>Study Skills &amp; Help Available</a:t>
            </a:r>
          </a:p>
          <a:p>
            <a:pPr eaLnBrk="1" hangingPunct="1">
              <a:defRPr/>
            </a:pPr>
            <a:r>
              <a:rPr lang="en-US" altLang="en-US" sz="2000" dirty="0"/>
              <a:t>Get Involved! Clubs, Organizations &amp; Athletics</a:t>
            </a:r>
          </a:p>
          <a:p>
            <a:pPr eaLnBrk="1" hangingPunct="1">
              <a:defRPr/>
            </a:pPr>
            <a:r>
              <a:rPr lang="en-US" altLang="en-US" sz="2000" dirty="0"/>
              <a:t>Communicate!!</a:t>
            </a:r>
          </a:p>
          <a:p>
            <a:pPr eaLnBrk="1" hangingPunct="1">
              <a:defRPr/>
            </a:pPr>
            <a:r>
              <a:rPr lang="en-US" altLang="en-US" sz="2000" dirty="0"/>
              <a:t>Visit curriculum informational tables once we wrap up </a:t>
            </a:r>
            <a:r>
              <a:rPr lang="en-US" altLang="en-US" sz="2000" dirty="0">
                <a:sym typeface="Wingdings" panose="05000000000000000000" pitchFamily="2" charset="2"/>
              </a:rPr>
              <a:t></a:t>
            </a:r>
            <a:endParaRPr lang="en-US" altLang="en-US" sz="2000" dirty="0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82C123A4-0CF6-4D57-AFFD-6E405318D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20" y="5931553"/>
            <a:ext cx="710948" cy="7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nline Image Placeholder 4" descr="A picture containing person, person, necktie, wall&#10;&#10;Description automatically generated">
            <a:extLst>
              <a:ext uri="{FF2B5EF4-FFF2-40B4-BE49-F238E27FC236}">
                <a16:creationId xmlns:a16="http://schemas.microsoft.com/office/drawing/2014/main" id="{AD2C11EF-403C-446A-BBA2-F09E6C5DD44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1371600"/>
            <a:ext cx="1054100" cy="1581150"/>
          </a:xfrm>
        </p:spPr>
      </p:pic>
      <p:pic>
        <p:nvPicPr>
          <p:cNvPr id="6150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04ED9D0-ABB2-4CF0-A2F2-560868A5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61" y="2661513"/>
            <a:ext cx="1054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A965FAD1-BD8A-40AC-9CEC-AA656A36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3" y="4610789"/>
            <a:ext cx="10969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3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6A605892-0BB1-4C86-8DC9-4C2F2D43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60" y="4637080"/>
            <a:ext cx="1095375" cy="16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20">
            <a:extLst>
              <a:ext uri="{FF2B5EF4-FFF2-40B4-BE49-F238E27FC236}">
                <a16:creationId xmlns:a16="http://schemas.microsoft.com/office/drawing/2014/main" id="{032DC8E3-A645-4040-B404-099754F6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1692275"/>
            <a:ext cx="2368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</a:rPr>
              <a:t>Mr. Distelrath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</a:rPr>
              <a:t>CVHS Campus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</a:rPr>
              <a:t>Principal</a:t>
            </a:r>
          </a:p>
        </p:txBody>
      </p:sp>
      <p:sp>
        <p:nvSpPr>
          <p:cNvPr id="6155" name="TextBox 24">
            <a:extLst>
              <a:ext uri="{FF2B5EF4-FFF2-40B4-BE49-F238E27FC236}">
                <a16:creationId xmlns:a16="http://schemas.microsoft.com/office/drawing/2014/main" id="{E8E512DB-9180-44A8-9812-02A3E85C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8" y="4185513"/>
            <a:ext cx="4916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Mr. </a:t>
            </a:r>
            <a:r>
              <a:rPr lang="en-US" altLang="en-US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Williams</a:t>
            </a:r>
            <a:r>
              <a:rPr lang="en-US" alt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CV9 Principal          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Mrs.VanOphem</a:t>
            </a:r>
            <a:r>
              <a:rPr lang="en-US" alt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CV9 Asst. Principal</a:t>
            </a:r>
          </a:p>
        </p:txBody>
      </p:sp>
      <p:sp>
        <p:nvSpPr>
          <p:cNvPr id="6156" name="TextBox 26">
            <a:extLst>
              <a:ext uri="{FF2B5EF4-FFF2-40B4-BE49-F238E27FC236}">
                <a16:creationId xmlns:a16="http://schemas.microsoft.com/office/drawing/2014/main" id="{F021CED4-E182-4F95-815F-56E5C9A6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1" y="6295294"/>
            <a:ext cx="4848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C00000"/>
                </a:solidFill>
              </a:rPr>
              <a:t>                Mrs. Wall 	    Mrs. Frohock           Dr. Lawrence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C00000"/>
                </a:solidFill>
              </a:rPr>
              <a:t>		  CV9 Counselors </a:t>
            </a:r>
            <a:endParaRPr lang="en-US" alt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6157" name="Picture 2">
            <a:extLst>
              <a:ext uri="{FF2B5EF4-FFF2-40B4-BE49-F238E27FC236}">
                <a16:creationId xmlns:a16="http://schemas.microsoft.com/office/drawing/2014/main" id="{F3616627-24FA-48F4-AD78-12BB91E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" y="2671832"/>
            <a:ext cx="12319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1624828D-6ED8-C9DB-4C91-2279098D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70" y="4664973"/>
            <a:ext cx="1218930" cy="16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AD84648-39A3-489B-A88D-06041166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2CB29475-289F-4677-A64A-92B0A18E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93" y="5563932"/>
            <a:ext cx="1036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69E40248-4CDC-4782-9DE0-34286D29B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340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CC3300"/>
                </a:solidFill>
                <a:latin typeface="Tahoma" panose="020B0604030504040204" pitchFamily="34" charset="0"/>
              </a:rPr>
              <a:t>GRADUATION REQUIREMENTS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5D9972C-6284-40AD-AF36-D1F6467E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838200"/>
            <a:ext cx="6859587" cy="52591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English				4.0 </a:t>
            </a: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(Credits/Years)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Math					4.0	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Science				3.0	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Social Studies				3.0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World Language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		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2.0*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Visual, Performing, App. Arts		1.0	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Physical Education			0.5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  (P.E. clothes highly recommended – Chippewa gray t-shirt and black shorts available for purchase)</a:t>
            </a:r>
            <a:endParaRPr lang="en-US" alt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Health					0.5	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Electives				</a:t>
            </a:r>
            <a:r>
              <a:rPr lang="en-US" altLang="en-US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4.0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TOTAL					22.0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* One credit of World Language requirement can be substituted with completion of a Career Tech Ed Program of Study or an additional credit of Visual, Performing or Applied Arts.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7F4B5-EDC7-46CD-9D9D-C32649692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7" y="152400"/>
            <a:ext cx="89634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77A4F53-95E6-46BC-8138-7E7AEB35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63713"/>
            <a:ext cx="914400" cy="97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D99142E3-7776-4862-A1BE-F3F61153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183" y="171709"/>
            <a:ext cx="6400800" cy="52783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Tahoma" panose="020B0604030504040204" pitchFamily="34" charset="0"/>
              </a:rPr>
              <a:t>TYPICAL 9</a:t>
            </a:r>
            <a:r>
              <a:rPr lang="en-US" altLang="en-US" sz="3200" b="1" baseline="30000" dirty="0">
                <a:solidFill>
                  <a:schemeClr val="accent2"/>
                </a:solidFill>
                <a:latin typeface="Tahoma" panose="020B0604030504040204" pitchFamily="34" charset="0"/>
              </a:rPr>
              <a:t>th</a:t>
            </a:r>
            <a:r>
              <a:rPr lang="en-US" altLang="en-US" sz="3200" b="1" dirty="0">
                <a:solidFill>
                  <a:schemeClr val="accent2"/>
                </a:solidFill>
                <a:latin typeface="Tahoma" panose="020B0604030504040204" pitchFamily="34" charset="0"/>
              </a:rPr>
              <a:t> Grade Schedule</a:t>
            </a:r>
          </a:p>
        </p:txBody>
      </p:sp>
      <p:pic>
        <p:nvPicPr>
          <p:cNvPr id="9219" name="Picture 1066">
            <a:extLst>
              <a:ext uri="{FF2B5EF4-FFF2-40B4-BE49-F238E27FC236}">
                <a16:creationId xmlns:a16="http://schemas.microsoft.com/office/drawing/2014/main" id="{07B25D91-E32B-4217-958D-29E2BDDA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11" y="1143000"/>
            <a:ext cx="111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67">
            <a:extLst>
              <a:ext uri="{FF2B5EF4-FFF2-40B4-BE49-F238E27FC236}">
                <a16:creationId xmlns:a16="http://schemas.microsoft.com/office/drawing/2014/main" id="{3C194C1C-6B86-4D30-9A20-D7C0B608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6" y="97391"/>
            <a:ext cx="111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017" name="Group 1153">
            <a:extLst>
              <a:ext uri="{FF2B5EF4-FFF2-40B4-BE49-F238E27FC236}">
                <a16:creationId xmlns:a16="http://schemas.microsoft.com/office/drawing/2014/main" id="{FE32349F-36FB-406D-BD4A-805D277EE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78905"/>
              </p:ext>
            </p:extLst>
          </p:nvPr>
        </p:nvGraphicFramePr>
        <p:xfrm>
          <a:off x="814183" y="837916"/>
          <a:ext cx="6400800" cy="53205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First Semester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Second Semester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English 9A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Advanced English 9A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English 9B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Advanced English 9B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Biology I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Honors Biology I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Biology II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Honors Biology II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Global History I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 World History I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Global History II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 World History II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Math (Algebra, Accelerated Algebra, Geometry, or Accelerated Geometry)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Math (Algebra, Accelerated Algebra, Geometry, or Accelerated Geometry)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Physical Education 1 or Health (.5 credit)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Health or Physical Education 1 (.5 credit)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Elective of Student’s Choice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**Unless assigned Math Focus and/or English Support/Block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Elective of  Student’s Choice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**Unless assigned Math Focus and/or English Support/Block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47" name="TextBox 14">
            <a:extLst>
              <a:ext uri="{FF2B5EF4-FFF2-40B4-BE49-F238E27FC236}">
                <a16:creationId xmlns:a16="http://schemas.microsoft.com/office/drawing/2014/main" id="{7EE9F697-42DF-4E2E-89B6-1CDE04AB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586" y="1435285"/>
            <a:ext cx="838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baseline="30000" dirty="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baseline="30000" dirty="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sp>
        <p:nvSpPr>
          <p:cNvPr id="9248" name="TextBox 2">
            <a:extLst>
              <a:ext uri="{FF2B5EF4-FFF2-40B4-BE49-F238E27FC236}">
                <a16:creationId xmlns:a16="http://schemas.microsoft.com/office/drawing/2014/main" id="{7C07FA2E-DD74-4E03-B747-668B265B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49975"/>
            <a:ext cx="864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2060"/>
                </a:solidFill>
              </a:rPr>
              <a:t>  To see a typical 4-year plan, refer to the online scheduling booklet on page 4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BB038B6-0F1F-4C28-B9A6-A1B1C486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9144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dirty="0"/>
              <a:t>NWEA…Test results DO matter!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FA14-8902-44E3-BBAA-487DCF31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5738"/>
            <a:ext cx="8382000" cy="5249862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Students</a:t>
            </a:r>
            <a:r>
              <a:rPr lang="en-US" sz="2400" b="1" i="1" dirty="0">
                <a:solidFill>
                  <a:srgbClr val="002060"/>
                </a:solidFill>
              </a:rPr>
              <a:t> core </a:t>
            </a:r>
            <a:r>
              <a:rPr lang="en-US" sz="2400" b="1" dirty="0">
                <a:solidFill>
                  <a:srgbClr val="002060"/>
                </a:solidFill>
              </a:rPr>
              <a:t>classes will be pre-scheduled based on NWEA test score results.  Test results are a reliable predictor of student’s success. NWEA scores along with grades, &amp; teacher input allow our CV Data Team to place students.  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Students will also be pre-scheduled in to accelerated classes (except AP World History).  </a:t>
            </a:r>
            <a:r>
              <a:rPr lang="en-US" sz="1800" b="1" i="1" u="sng" dirty="0">
                <a:solidFill>
                  <a:srgbClr val="002060"/>
                </a:solidFill>
              </a:rPr>
              <a:t>Previous Recommended NWEA scores</a:t>
            </a:r>
            <a:r>
              <a:rPr lang="en-US" sz="1800" b="1" i="1" dirty="0">
                <a:solidFill>
                  <a:srgbClr val="002060"/>
                </a:solidFill>
              </a:rPr>
              <a:t>:     </a:t>
            </a:r>
          </a:p>
          <a:p>
            <a:pPr marL="0" indent="0">
              <a:buFontTx/>
              <a:buNone/>
              <a:defRPr/>
            </a:pPr>
            <a:r>
              <a:rPr lang="en-US" sz="1800" b="1" i="1" dirty="0">
                <a:solidFill>
                  <a:srgbClr val="002060"/>
                </a:solidFill>
              </a:rPr>
              <a:t>      </a:t>
            </a:r>
            <a:r>
              <a:rPr lang="en-US" sz="1600" b="1" i="1" dirty="0">
                <a:solidFill>
                  <a:srgbClr val="FF0000"/>
                </a:solidFill>
              </a:rPr>
              <a:t>Advanced English = Reading RIT 234 and above</a:t>
            </a:r>
          </a:p>
          <a:p>
            <a:pPr marL="0" indent="0">
              <a:buFontTx/>
              <a:buNone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       Accelerated Math = Math RIT 239 and above</a:t>
            </a:r>
          </a:p>
          <a:p>
            <a:pPr marL="0" indent="0">
              <a:buFontTx/>
              <a:buNone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       AP World History = Reading RIT 234 and above</a:t>
            </a:r>
          </a:p>
          <a:p>
            <a:pPr marL="0" indent="0">
              <a:buFontTx/>
              <a:buNone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       Honors Biology = Reading RIT 228 &amp; Math RIT 234 and above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Email your counselor to discuss any questions or                                  concerns regarding placement. We are here to help!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>
                <a:solidFill>
                  <a:srgbClr val="002060"/>
                </a:solidFill>
              </a:rPr>
              <a:t>** And always encourage your student to take NWEA test seriously!!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B9920623-E98A-42E2-A0C2-C519E158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52400"/>
            <a:ext cx="895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E55ADEE-F990-4EE1-9B51-9B5B39E4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73038"/>
            <a:ext cx="8001000" cy="1143000"/>
          </a:xfr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Math Focus &amp; English Support…why students benefit from this help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D6C789F-CB1E-4E02-BD0E-44DD9729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24000"/>
            <a:ext cx="8001000" cy="47244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600" b="1" i="1" dirty="0"/>
              <a:t>Students are pre-scheduled in these support classes if scored in the 35</a:t>
            </a:r>
            <a:r>
              <a:rPr lang="en-US" sz="2600" b="1" i="1" baseline="30000" dirty="0"/>
              <a:t>%</a:t>
            </a:r>
            <a:r>
              <a:rPr lang="en-US" sz="2600" b="1" i="1" dirty="0"/>
              <a:t> or below on recent NWEA</a:t>
            </a:r>
          </a:p>
          <a:p>
            <a:pPr>
              <a:defRPr/>
            </a:pPr>
            <a:r>
              <a:rPr lang="en-US" sz="2600" dirty="0"/>
              <a:t>Develops a strong math base – 4 years of math credit required for high school graduation</a:t>
            </a:r>
          </a:p>
          <a:p>
            <a:pPr>
              <a:defRPr/>
            </a:pPr>
            <a:r>
              <a:rPr lang="en-US" sz="2600" dirty="0"/>
              <a:t>English support/block is determined by the student’s </a:t>
            </a:r>
            <a:r>
              <a:rPr lang="en-US" sz="2600" dirty="0" err="1"/>
              <a:t>lexile</a:t>
            </a:r>
            <a:r>
              <a:rPr lang="en-US" sz="2600" dirty="0"/>
              <a:t> &amp; focuses on increasing the students reading level </a:t>
            </a:r>
          </a:p>
          <a:p>
            <a:pPr>
              <a:defRPr/>
            </a:pPr>
            <a:r>
              <a:rPr lang="en-US" sz="2600" dirty="0"/>
              <a:t>Develops stronger reading/writing skills, which is beneficial in ALL subject areas.</a:t>
            </a:r>
          </a:p>
          <a:p>
            <a:pPr>
              <a:defRPr/>
            </a:pPr>
            <a:r>
              <a:rPr lang="en-US" sz="2600" dirty="0"/>
              <a:t>Prevents failing Algebra or English                                     and having to repeat a course 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7EBCEDB5-B809-4996-B704-6B046C0DE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799"/>
            <a:ext cx="1562099" cy="125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7B55-4E6B-49DD-976F-EE5CD720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7163"/>
            <a:ext cx="8077200" cy="1220787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C00000"/>
                </a:solidFill>
              </a:rPr>
              <a:t>dvanced </a:t>
            </a:r>
            <a:r>
              <a:rPr lang="en-US" sz="3200" b="1" u="sng" dirty="0">
                <a:solidFill>
                  <a:srgbClr val="C00000"/>
                </a:solidFill>
              </a:rPr>
              <a:t>P</a:t>
            </a:r>
            <a:r>
              <a:rPr lang="en-US" sz="3200" b="1" dirty="0">
                <a:solidFill>
                  <a:srgbClr val="C00000"/>
                </a:solidFill>
              </a:rPr>
              <a:t>lacement World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AA4EB-BCFE-4FBB-A6FE-D4513F460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0300" y="1474788"/>
            <a:ext cx="4953000" cy="5254625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/>
              <a:t>     Students who apply will be selected for this advanced course if they meet the following criteria:</a:t>
            </a:r>
            <a:endParaRPr lang="en-US" sz="1000" b="1" dirty="0"/>
          </a:p>
          <a:p>
            <a:pPr>
              <a:buFontTx/>
              <a:buNone/>
              <a:defRPr/>
            </a:pPr>
            <a:endParaRPr lang="en-US" sz="1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/>
              <a:t>Complete the AP World History Application.  Application here:</a:t>
            </a:r>
          </a:p>
          <a:p>
            <a:pPr marL="0" indent="0">
              <a:buNone/>
              <a:defRPr/>
            </a:pPr>
            <a:r>
              <a:rPr lang="en-US" sz="2000" dirty="0">
                <a:ea typeface="+mn-lt"/>
                <a:cs typeface="+mn-lt"/>
              </a:rPr>
              <a:t>       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https://forms.office.com/r/ZrsarjgGn4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/>
              <a:t>      also available on the CVHS 9</a:t>
            </a:r>
            <a:r>
              <a:rPr lang="en-US" sz="2000" b="1" baseline="30000" dirty="0"/>
              <a:t>th</a:t>
            </a:r>
            <a:r>
              <a:rPr lang="en-US" sz="2000" b="1" dirty="0"/>
              <a:t> grade </a:t>
            </a:r>
            <a:endParaRPr lang="en-US" dirty="0"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2000" b="1" dirty="0"/>
              <a:t>      Counseling website </a:t>
            </a:r>
            <a:endParaRPr lang="en-US" sz="2000" b="1" dirty="0">
              <a:cs typeface="Times New Roman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/>
              <a:t>Demonstrate strong academic achievement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/>
              <a:t>Demonstrate growth on NWEA test with scores above grade level norm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C00000"/>
                </a:solidFill>
              </a:rPr>
              <a:t>Applications need to be submitted by March 8</a:t>
            </a:r>
            <a:r>
              <a:rPr lang="en-US" sz="2000" b="1" baseline="30000" dirty="0">
                <a:solidFill>
                  <a:srgbClr val="C00000"/>
                </a:solidFill>
              </a:rPr>
              <a:t>th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B8BCF93C-1DF6-48C3-90BD-7FA38AF2D34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501775"/>
            <a:ext cx="2895600" cy="2452688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83081-D9F2-492E-8137-665F99B406A1}"/>
              </a:ext>
            </a:extLst>
          </p:cNvPr>
          <p:cNvSpPr txBox="1"/>
          <p:nvPr/>
        </p:nvSpPr>
        <p:spPr>
          <a:xfrm>
            <a:off x="174812" y="5486400"/>
            <a:ext cx="340658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View the AP World History teacher’s informational video that is available on the CVHS 9</a:t>
            </a:r>
            <a:r>
              <a:rPr lang="en-US" sz="1600" b="1" baseline="30000" dirty="0"/>
              <a:t>th</a:t>
            </a:r>
            <a:r>
              <a:rPr lang="en-US" sz="1600" b="1" dirty="0"/>
              <a:t> Grade Counseling website to learn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918CC-3A3D-4EE9-B589-68C317A8B5F0}"/>
              </a:ext>
            </a:extLst>
          </p:cNvPr>
          <p:cNvSpPr txBox="1"/>
          <p:nvPr/>
        </p:nvSpPr>
        <p:spPr>
          <a:xfrm>
            <a:off x="152400" y="4098266"/>
            <a:ext cx="3429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latin typeface="Times New Roman"/>
                <a:cs typeface="Times New Roman"/>
              </a:rPr>
              <a:t>An additional .5 bump in the class grade will be awarded to students who take an AP class and pass the course. Pending AP exam score, some colleges will award credit.</a:t>
            </a:r>
            <a:endParaRPr lang="en-US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AB110C6-F671-415C-AAC7-34B355787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61939"/>
            <a:ext cx="7700962" cy="693736"/>
          </a:xfrm>
          <a:solidFill>
            <a:schemeClr val="accent2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9900"/>
                </a:solidFill>
                <a:latin typeface="Tahoma" panose="020B0604030504040204" pitchFamily="34" charset="0"/>
              </a:rPr>
              <a:t>Electives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702B91D-07D9-4E42-AFD5-F93330CC5B3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0118760"/>
              </p:ext>
            </p:extLst>
          </p:nvPr>
        </p:nvGraphicFramePr>
        <p:xfrm>
          <a:off x="381000" y="1285759"/>
          <a:ext cx="4221178" cy="372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5876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rgbClr val="990099"/>
                          </a:solidFill>
                        </a:rPr>
                        <a:t>Art</a:t>
                      </a:r>
                      <a:r>
                        <a:rPr lang="en-US" sz="2200" b="1" u="none" dirty="0">
                          <a:solidFill>
                            <a:srgbClr val="990099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990099"/>
                          </a:solidFill>
                        </a:rPr>
                        <a:t>Art</a:t>
                      </a:r>
                      <a:r>
                        <a:rPr lang="en-US" sz="2000" b="0" dirty="0">
                          <a:solidFill>
                            <a:srgbClr val="990099"/>
                          </a:solidFill>
                        </a:rPr>
                        <a:t> Foundations .5</a:t>
                      </a:r>
                    </a:p>
                    <a:p>
                      <a:r>
                        <a:rPr lang="en-US" sz="2000" b="0" dirty="0">
                          <a:solidFill>
                            <a:srgbClr val="990099"/>
                          </a:solidFill>
                        </a:rPr>
                        <a:t>Ceramics I / II           .5/.5</a:t>
                      </a:r>
                      <a:endParaRPr lang="en-US" sz="2000" b="0" baseline="0" dirty="0">
                        <a:solidFill>
                          <a:srgbClr val="990099"/>
                        </a:solidFill>
                      </a:endParaRPr>
                    </a:p>
                    <a:p>
                      <a:r>
                        <a:rPr lang="en-US" sz="2000" b="0" baseline="0" dirty="0">
                          <a:solidFill>
                            <a:srgbClr val="990099"/>
                          </a:solidFill>
                        </a:rPr>
                        <a:t>Photography I           .5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990099"/>
                          </a:solidFill>
                        </a:rPr>
                        <a:t>Painting I                   .5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990099"/>
                          </a:solidFill>
                        </a:rPr>
                        <a:t>Drawing I                  .5</a:t>
                      </a:r>
                    </a:p>
                  </a:txBody>
                  <a:tcPr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986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rgbClr val="0070C0"/>
                          </a:solidFill>
                        </a:rPr>
                        <a:t>Music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70C0"/>
                          </a:solidFill>
                        </a:rPr>
                        <a:t>Concert</a:t>
                      </a:r>
                      <a:r>
                        <a:rPr lang="en-US" sz="2000" b="0" baseline="0" dirty="0">
                          <a:solidFill>
                            <a:srgbClr val="0070C0"/>
                          </a:solidFill>
                        </a:rPr>
                        <a:t> Band I/II      1.0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0070C0"/>
                          </a:solidFill>
                        </a:rPr>
                        <a:t>Men’s Chorus I/II                    1.0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0070C0"/>
                          </a:solidFill>
                        </a:rPr>
                        <a:t>Treble Chorus I/II (Women’s) 1.0</a:t>
                      </a:r>
                      <a:endParaRPr lang="en-US" sz="2000" b="0" dirty="0">
                        <a:solidFill>
                          <a:srgbClr val="0070C0"/>
                        </a:solidFill>
                      </a:endParaRPr>
                    </a:p>
                  </a:txBody>
                  <a:tcPr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7CDD518-8768-41C8-9A3A-E4482485E9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474780"/>
              </p:ext>
            </p:extLst>
          </p:nvPr>
        </p:nvGraphicFramePr>
        <p:xfrm>
          <a:off x="4602178" y="1310695"/>
          <a:ext cx="4337188" cy="423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586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World Languages</a:t>
                      </a:r>
                    </a:p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French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</a:rPr>
                        <a:t>1A/1B                 1.0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b="0" baseline="0" dirty="0">
                          <a:solidFill>
                            <a:srgbClr val="002060"/>
                          </a:solidFill>
                        </a:rPr>
                        <a:t>Spanish 1A/1B                1.0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002060"/>
                          </a:solidFill>
                        </a:rPr>
                        <a:t>German 1A/1B                1.0 </a:t>
                      </a:r>
                    </a:p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400" u="none" dirty="0">
                          <a:solidFill>
                            <a:srgbClr val="FF0000"/>
                          </a:solidFill>
                        </a:rPr>
                        <a:t>CTE</a:t>
                      </a:r>
                      <a:r>
                        <a:rPr lang="en-US" sz="28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0" u="none" dirty="0">
                          <a:solidFill>
                            <a:srgbClr val="FF0000"/>
                          </a:solidFill>
                        </a:rPr>
                        <a:t>(Career Technical Education)</a:t>
                      </a:r>
                    </a:p>
                    <a:p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Keyboarding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                            .5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Technical Design 1A/1B          1.0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Graphic Design Intro               .5 Graphic Design </a:t>
                      </a:r>
                      <a:r>
                        <a:rPr lang="en-US" sz="2000" b="0" baseline="0" dirty="0" err="1">
                          <a:solidFill>
                            <a:srgbClr val="FF0000"/>
                          </a:solidFill>
                        </a:rPr>
                        <a:t>Interm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.           .5</a:t>
                      </a:r>
                    </a:p>
                    <a:p>
                      <a:r>
                        <a:rPr lang="en-US" sz="1800" b="0" baseline="0" dirty="0">
                          <a:solidFill>
                            <a:srgbClr val="FF0000"/>
                          </a:solidFill>
                        </a:rPr>
                        <a:t>Graphics/Yearbook Publication   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1.0   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Sewing &amp; Design                   .5/.5    </a:t>
                      </a:r>
                    </a:p>
                    <a:p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Nutrition Education                .5/.5     </a:t>
                      </a:r>
                    </a:p>
                  </a:txBody>
                  <a:tcPr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53" name="Picture 4">
            <a:extLst>
              <a:ext uri="{FF2B5EF4-FFF2-40B4-BE49-F238E27FC236}">
                <a16:creationId xmlns:a16="http://schemas.microsoft.com/office/drawing/2014/main" id="{D4C4EE03-F850-4BE9-80F9-AAEA8716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130969"/>
            <a:ext cx="1295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250">
            <a:extLst>
              <a:ext uri="{FF2B5EF4-FFF2-40B4-BE49-F238E27FC236}">
                <a16:creationId xmlns:a16="http://schemas.microsoft.com/office/drawing/2014/main" id="{E9ABAF56-3B7E-48FD-8F01-1DDBA4215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65455"/>
            <a:ext cx="8915400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i="1" dirty="0">
                <a:latin typeface="Tahoma" panose="020B0604030504040204" pitchFamily="34" charset="0"/>
              </a:rPr>
              <a:t>Students struggling in Math and/or Reading will be placed in a </a:t>
            </a:r>
            <a:r>
              <a:rPr lang="en-US" altLang="en-US" sz="1400" b="1" i="1" dirty="0">
                <a:solidFill>
                  <a:srgbClr val="00B050"/>
                </a:solidFill>
                <a:latin typeface="Tahoma" panose="020B0604030504040204" pitchFamily="34" charset="0"/>
              </a:rPr>
              <a:t>Math Focus and/or English 9 Support Block </a:t>
            </a:r>
            <a:r>
              <a:rPr lang="en-US" altLang="en-US" sz="1400" b="1" i="1" dirty="0">
                <a:latin typeface="Tahoma" panose="020B0604030504040204" pitchFamily="34" charset="0"/>
              </a:rPr>
              <a:t>tutorial class in place of their elective(s). Students receiving supportive learning classes will be scheduled by their case managers based on their IEP.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866FB-44A9-436E-B700-F8D51AE2DEB6}"/>
              </a:ext>
            </a:extLst>
          </p:cNvPr>
          <p:cNvSpPr txBox="1"/>
          <p:nvPr/>
        </p:nvSpPr>
        <p:spPr>
          <a:xfrm>
            <a:off x="381000" y="5147195"/>
            <a:ext cx="39624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*Theater Arts I/II               .5/.5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2FF5AB1-01AD-4B2C-9B3C-BEC5E2D8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7103"/>
            <a:ext cx="868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* Note some </a:t>
            </a:r>
            <a:r>
              <a:rPr lang="en-US" altLang="en-US" sz="1600" dirty="0"/>
              <a:t>these elective classes are taught at the 10-12 building.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BB3D837-83B4-4A0B-A7BC-E2000618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68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id="{90C5AA8F-89B1-4A14-90BB-A3EFDEBF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"/>
            <a:ext cx="3886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EB39DD5-2C60-4544-BD6A-469EB7BC8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CC0000"/>
                </a:solidFill>
                <a:latin typeface="Rockwell" panose="02060603020205020403" pitchFamily="18" charset="0"/>
              </a:rPr>
              <a:t>Testing Out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911EE4A4-3F15-4C5E-8CC9-A68B135281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47800"/>
            <a:ext cx="8458200" cy="5029200"/>
          </a:xfrm>
          <a:solidFill>
            <a:srgbClr val="CCFFCC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/>
              <a:t>Provides students with the opportunity to demonstrate competence in specific high school subject areas by taking an end-of-term exam for that specific high school subject area.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/>
              <a:t>Students </a:t>
            </a:r>
            <a:r>
              <a:rPr lang="en-US" altLang="en-US" sz="1800" u="sng" dirty="0"/>
              <a:t>must</a:t>
            </a:r>
            <a:r>
              <a:rPr lang="en-US" altLang="en-US" sz="1800" dirty="0"/>
              <a:t> earn </a:t>
            </a:r>
            <a:r>
              <a:rPr lang="en-US" altLang="en-US" sz="1800" u="sng" dirty="0"/>
              <a:t>78%</a:t>
            </a:r>
            <a:r>
              <a:rPr lang="en-US" altLang="en-US" sz="1800" dirty="0"/>
              <a:t> or better on the comprehensive final exam in order to earn credit and be placed in a higher-level course.  Other materials may be required.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/>
              <a:t>Those interested, visit </a:t>
            </a:r>
            <a:r>
              <a:rPr lang="en-US" altLang="en-US" sz="1800" dirty="0">
                <a:hlinkClick r:id="rId2"/>
              </a:rPr>
              <a:t>http://cvhsguidance.weebly.com/cvs-test-out.html</a:t>
            </a:r>
            <a:r>
              <a:rPr lang="en-US" altLang="en-US" sz="18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800" dirty="0"/>
              <a:t>      Forms accompanied by your four-year plan are due to the Community Education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800" dirty="0"/>
              <a:t>      Office prior to </a:t>
            </a:r>
            <a:r>
              <a:rPr lang="en-US" altLang="en-US" sz="1800" b="1" dirty="0"/>
              <a:t>4/30/24</a:t>
            </a:r>
            <a:r>
              <a:rPr lang="en-US" altLang="en-US" sz="1800" dirty="0"/>
              <a:t> when registration closes. </a:t>
            </a:r>
            <a:r>
              <a:rPr lang="en-US" altLang="en-US" sz="1800" dirty="0">
                <a:solidFill>
                  <a:srgbClr val="CC0000"/>
                </a:solidFill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/>
              <a:t>Testing takes place in June 2024 at Mohegan High School.  If student passes the exam with a 78% or higher, their schedule will be changed to reflect the new class.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Note - Credits earned through testing out may NOT be accepted by some colleges/universities.  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03CD2E97-D24E-4D46-9766-66141AD0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4775"/>
            <a:ext cx="14509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20954</TotalTime>
  <Words>2055</Words>
  <Application>Microsoft Office PowerPoint</Application>
  <PresentationFormat>On-screen Show (4:3)</PresentationFormat>
  <Paragraphs>199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Abadi</vt:lpstr>
      <vt:lpstr>Algerian</vt:lpstr>
      <vt:lpstr>Andalus</vt:lpstr>
      <vt:lpstr>Arial</vt:lpstr>
      <vt:lpstr>Bradley Hand ITC</vt:lpstr>
      <vt:lpstr>Britannic Bold</vt:lpstr>
      <vt:lpstr>Calibri</vt:lpstr>
      <vt:lpstr>Cambria</vt:lpstr>
      <vt:lpstr>Comic Sans MS</vt:lpstr>
      <vt:lpstr>Rockwell</vt:lpstr>
      <vt:lpstr>Script MT Bold</vt:lpstr>
      <vt:lpstr>Tahoma</vt:lpstr>
      <vt:lpstr>Times New Roman</vt:lpstr>
      <vt:lpstr>Wingdings</vt:lpstr>
      <vt:lpstr>Default Design</vt:lpstr>
      <vt:lpstr>Welcome Big Red Parents! Tips on Helping your Student Transition to   High School Successfully</vt:lpstr>
      <vt:lpstr>Welcome Future Ninth Grade Chippewa Valley Parents! </vt:lpstr>
      <vt:lpstr>PowerPoint Presentation</vt:lpstr>
      <vt:lpstr>TYPICAL 9th Grade Schedule</vt:lpstr>
      <vt:lpstr>NWEA…Test results DO matter!</vt:lpstr>
      <vt:lpstr>Math Focus &amp; English Support…why students benefit from this help</vt:lpstr>
      <vt:lpstr>Advanced Placement World History</vt:lpstr>
      <vt:lpstr>Electives</vt:lpstr>
      <vt:lpstr>Testing Out</vt:lpstr>
      <vt:lpstr>Encourage Good Study  Habits to Maintain Good Grades!</vt:lpstr>
      <vt:lpstr>Resources for Additional Support</vt:lpstr>
      <vt:lpstr>Helpful Information * Found on the Chippewa Valley High School website</vt:lpstr>
      <vt:lpstr> Stay In Touch &amp; Up to Date!</vt:lpstr>
      <vt:lpstr>Registration Materials Due!</vt:lpstr>
      <vt:lpstr>We Look Forward to Seeing You  &amp; Your Future “Big Red” at our CVHS 9th Grade Center!</vt:lpstr>
    </vt:vector>
  </TitlesOfParts>
  <Company>Chippewa Valley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Future Ninth Grade Chippewa Valley Students!</dc:title>
  <dc:creator>Chippewa Valley High School</dc:creator>
  <cp:lastModifiedBy>Frohock, Jennifer</cp:lastModifiedBy>
  <cp:revision>740</cp:revision>
  <cp:lastPrinted>2023-02-15T14:07:09Z</cp:lastPrinted>
  <dcterms:created xsi:type="dcterms:W3CDTF">2000-08-31T14:45:18Z</dcterms:created>
  <dcterms:modified xsi:type="dcterms:W3CDTF">2024-02-12T19:19:25Z</dcterms:modified>
</cp:coreProperties>
</file>